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9" r:id="rId3"/>
    <p:sldId id="270" r:id="rId4"/>
    <p:sldId id="271" r:id="rId5"/>
    <p:sldId id="258" r:id="rId6"/>
    <p:sldId id="316" r:id="rId7"/>
    <p:sldId id="261" r:id="rId8"/>
    <p:sldId id="263" r:id="rId9"/>
    <p:sldId id="264" r:id="rId10"/>
    <p:sldId id="314" r:id="rId11"/>
    <p:sldId id="265" r:id="rId12"/>
    <p:sldId id="266" r:id="rId13"/>
    <p:sldId id="267" r:id="rId14"/>
    <p:sldId id="313" r:id="rId15"/>
    <p:sldId id="26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0D0"/>
    <a:srgbClr val="FF9C61"/>
    <a:srgbClr val="9E1EA0"/>
    <a:srgbClr val="FB00FA"/>
    <a:srgbClr val="FEA602"/>
    <a:srgbClr val="B03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5"/>
    <p:restoredTop sz="84477"/>
  </p:normalViewPr>
  <p:slideViewPr>
    <p:cSldViewPr snapToGrid="0">
      <p:cViewPr varScale="1">
        <p:scale>
          <a:sx n="117" d="100"/>
          <a:sy n="117" d="100"/>
        </p:scale>
        <p:origin x="1104" y="176"/>
      </p:cViewPr>
      <p:guideLst>
        <p:guide orient="horz" pos="1620"/>
        <p:guide pos="2880"/>
      </p:guideLst>
    </p:cSldViewPr>
  </p:slideViewPr>
  <p:notesTextViewPr>
    <p:cViewPr>
      <p:scale>
        <a:sx n="70" d="100"/>
        <a:sy n="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 minutes for presentations (2 min for Q&amp;A)</a:t>
            </a:r>
            <a:fld id="{EED72A4C-42B8-3645-992E-5C60BE63495B}" type="slidenum">
              <a:rPr lang="en" smtClean="0"/>
              <a:t>1</a:t>
            </a:fld>
            <a:r>
              <a:rPr lang="en" dirty="0"/>
              <a:t> - SO SHORT!</a:t>
            </a:r>
            <a:br>
              <a:rPr lang="en" dirty="0"/>
            </a:br>
            <a:r>
              <a:rPr lang="en" dirty="0"/>
              <a:t>Presentation Length: 08:39 – 08:48 PST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affiliations (Waterloo, VT logos)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d6767b9e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d6767b9eb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Don’t have time to talk about all lakes, so I’m going to tell the story of two lakes.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Talk about spring temp in these two lakes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Both lakes have hypo temps positively correlated with April air temps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 the lakes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 slide with same limits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32143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d6767b9e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d6767b9e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script here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d6767b9e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d6767b9eb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d6767b9e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d6767b9e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email address,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4EFF-D94B-7E45-AD4A-6776B7B67F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4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d6767b9e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d6767b9e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 distributions?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d6767b9e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d6767b9e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Notes: talking about P because of data availability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064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d6767b9e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d6767b9e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Notes: talking about P because of data availability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242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d6767b9e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d6767b9e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Notes: talking about P because of data availability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 script here- think about audience (not too much background)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736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d6767b9e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d6767b9e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area with consistent climate effects to focus on land use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d6767b9e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d6767b9e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Move legend to the side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sure x axis title is there originally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box on figure on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y axis text bigger, maybe not rotated, bold surface and bottom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August surface water temperature, august bottom water as title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Only spring and summer (one month)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Write main finding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Title is too complicated</a:t>
            </a:r>
            <a:r>
              <a:rPr lang="en" dirty="0">
                <a:sym typeface="Wingdings" pitchFamily="2" charset="2"/>
              </a:rPr>
              <a:t> two sentences that appear separately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Wingdings" pitchFamily="2" charset="2"/>
              </a:rPr>
              <a:t>Remove top letters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Wingdings" pitchFamily="2" charset="2"/>
              </a:rPr>
              <a:t>Break apart spring and summer, add parallel arrows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Wingdings" pitchFamily="2" charset="2"/>
              </a:rPr>
              <a:t>Spring air temp, water temp in diagram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89799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d6767b9e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d6767b9e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d6767b9e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d6767b9e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Exciting new opportunity to pair modeled TP inputs and in-lake TP concentrations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d6767b9e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d6767b9eb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5C21-53BB-BD97-006C-33142FCD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EB9E-B9A9-21FF-2687-AE9BEFA76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D4904-0D15-32D1-9DFC-6F73E0C1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C4BD4-13DD-8EC5-4B7D-2A337D8F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FDFB2-0C2C-3A51-4804-6E44E5DF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0EB1-D783-4840-926F-869C89BB5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9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em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D23CC-7DE6-AA4C-0E8D-F7140D1979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02193"/>
            <a:ext cx="8520600" cy="101487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 dirty="0"/>
              <a:t>Ecological memory of climate and land use change shapes water quality across &gt;650 widespread lakes</a:t>
            </a:r>
            <a:endParaRPr sz="278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624495"/>
            <a:ext cx="8520600" cy="389522"/>
          </a:xfrm>
          <a:prstGeom prst="rect">
            <a:avLst/>
          </a:prstGeom>
          <a:solidFill>
            <a:schemeClr val="tx2">
              <a:alpha val="79629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79" dirty="0">
                <a:solidFill>
                  <a:schemeClr val="tx1"/>
                </a:solidFill>
              </a:rPr>
              <a:t>Abigail Lewis, Wei </a:t>
            </a:r>
            <a:r>
              <a:rPr lang="en" sz="1679" dirty="0" err="1">
                <a:solidFill>
                  <a:schemeClr val="tx1"/>
                </a:solidFill>
              </a:rPr>
              <a:t>Zhi</a:t>
            </a:r>
            <a:r>
              <a:rPr lang="en" sz="1679" dirty="0">
                <a:solidFill>
                  <a:schemeClr val="tx1"/>
                </a:solidFill>
              </a:rPr>
              <a:t>, Juliane Mai, Nandita </a:t>
            </a:r>
            <a:r>
              <a:rPr lang="en" sz="1679" dirty="0" err="1">
                <a:solidFill>
                  <a:schemeClr val="tx1"/>
                </a:solidFill>
              </a:rPr>
              <a:t>Basu</a:t>
            </a:r>
            <a:r>
              <a:rPr lang="en" sz="1679" dirty="0">
                <a:solidFill>
                  <a:schemeClr val="tx1"/>
                </a:solidFill>
              </a:rPr>
              <a:t>, Cayelan Carey</a:t>
            </a:r>
            <a:endParaRPr sz="1679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5631C-0F16-A8B3-E1DF-DC37FC663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8C25B7-614C-09D9-77BF-542E6F69115B}"/>
              </a:ext>
            </a:extLst>
          </p:cNvPr>
          <p:cNvSpPr/>
          <p:nvPr/>
        </p:nvSpPr>
        <p:spPr>
          <a:xfrm>
            <a:off x="-1" y="1251856"/>
            <a:ext cx="4447575" cy="3891643"/>
          </a:xfrm>
          <a:prstGeom prst="rect">
            <a:avLst/>
          </a:prstGeom>
          <a:solidFill>
            <a:srgbClr val="D0D0D0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5" y="1296225"/>
            <a:ext cx="4271949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DC47F2-E2F9-83FE-2FD7-F59461E6B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2" y="1296908"/>
            <a:ext cx="4269915" cy="28466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D1575C-3B1D-64CD-6BA0-5816BD76EEC7}"/>
              </a:ext>
            </a:extLst>
          </p:cNvPr>
          <p:cNvSpPr/>
          <p:nvPr/>
        </p:nvSpPr>
        <p:spPr>
          <a:xfrm>
            <a:off x="2816028" y="1800587"/>
            <a:ext cx="218485" cy="45719"/>
          </a:xfrm>
          <a:prstGeom prst="rect">
            <a:avLst/>
          </a:prstGeom>
          <a:solidFill>
            <a:srgbClr val="FF9C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64523-81AB-30FB-3912-DE5594F7E593}"/>
              </a:ext>
            </a:extLst>
          </p:cNvPr>
          <p:cNvSpPr/>
          <p:nvPr/>
        </p:nvSpPr>
        <p:spPr>
          <a:xfrm>
            <a:off x="2816028" y="1606365"/>
            <a:ext cx="218485" cy="45719"/>
          </a:xfrm>
          <a:prstGeom prst="rect">
            <a:avLst/>
          </a:prstGeom>
          <a:solidFill>
            <a:srgbClr val="9E1E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9A6AC-28B4-69A7-297A-33C6D5BA6467}"/>
              </a:ext>
            </a:extLst>
          </p:cNvPr>
          <p:cNvSpPr txBox="1"/>
          <p:nvPr/>
        </p:nvSpPr>
        <p:spPr>
          <a:xfrm>
            <a:off x="3034513" y="145823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Delavan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E1A7F-22FE-9B2F-8B8B-12978C1BA9D3}"/>
              </a:ext>
            </a:extLst>
          </p:cNvPr>
          <p:cNvSpPr txBox="1"/>
          <p:nvPr/>
        </p:nvSpPr>
        <p:spPr>
          <a:xfrm>
            <a:off x="3034513" y="166955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Lac La Belle</a:t>
            </a:r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02633"/>
            <a:ext cx="8309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dirty="0"/>
              <a:t>Preliminary results suggest legacy effects of nutrient loading in some Wisconsin lakes</a:t>
            </a:r>
            <a:endParaRPr sz="2220" dirty="0"/>
          </a:p>
        </p:txBody>
      </p:sp>
      <p:sp>
        <p:nvSpPr>
          <p:cNvPr id="126" name="Google Shape;126;p21"/>
          <p:cNvSpPr txBox="1"/>
          <p:nvPr/>
        </p:nvSpPr>
        <p:spPr>
          <a:xfrm>
            <a:off x="78075" y="78100"/>
            <a:ext cx="618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Land use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78075" y="4274150"/>
            <a:ext cx="436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</a:rPr>
              <a:t>Across lakes, TP inputs tended to decrease from ca. 1980–2000, then stabilize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799" y="1598243"/>
            <a:ext cx="4369478" cy="26216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4881679" y="1186840"/>
            <a:ext cx="467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Divergent patterns of in-lake responses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36A07-05E1-746C-8002-2D99A85AC0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43EF6-DA68-ED0F-816E-646CFEFE8BD1}"/>
              </a:ext>
            </a:extLst>
          </p:cNvPr>
          <p:cNvSpPr/>
          <p:nvPr/>
        </p:nvSpPr>
        <p:spPr>
          <a:xfrm>
            <a:off x="5446998" y="1693442"/>
            <a:ext cx="146298" cy="147394"/>
          </a:xfrm>
          <a:prstGeom prst="rect">
            <a:avLst/>
          </a:prstGeom>
          <a:solidFill>
            <a:srgbClr val="9E1E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9AF600-C94D-9EAF-E224-FE442E28DCBE}"/>
              </a:ext>
            </a:extLst>
          </p:cNvPr>
          <p:cNvSpPr/>
          <p:nvPr/>
        </p:nvSpPr>
        <p:spPr>
          <a:xfrm>
            <a:off x="7008837" y="1693442"/>
            <a:ext cx="146298" cy="147394"/>
          </a:xfrm>
          <a:prstGeom prst="rect">
            <a:avLst/>
          </a:prstGeom>
          <a:solidFill>
            <a:srgbClr val="FF9C6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F7666B-91B4-C456-BB38-344FB6349A80}"/>
              </a:ext>
            </a:extLst>
          </p:cNvPr>
          <p:cNvCxnSpPr>
            <a:cxnSpLocks/>
          </p:cNvCxnSpPr>
          <p:nvPr/>
        </p:nvCxnSpPr>
        <p:spPr>
          <a:xfrm flipV="1">
            <a:off x="5344816" y="2488217"/>
            <a:ext cx="1090662" cy="1178182"/>
          </a:xfrm>
          <a:prstGeom prst="straightConnector1">
            <a:avLst/>
          </a:prstGeom>
          <a:ln w="31750">
            <a:solidFill>
              <a:srgbClr val="9E1EA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87C825-2588-DFC5-C7DD-060546C54C38}"/>
              </a:ext>
            </a:extLst>
          </p:cNvPr>
          <p:cNvCxnSpPr>
            <a:cxnSpLocks/>
          </p:cNvCxnSpPr>
          <p:nvPr/>
        </p:nvCxnSpPr>
        <p:spPr>
          <a:xfrm flipH="1" flipV="1">
            <a:off x="7051954" y="2329844"/>
            <a:ext cx="989841" cy="1336555"/>
          </a:xfrm>
          <a:prstGeom prst="straightConnector1">
            <a:avLst/>
          </a:prstGeom>
          <a:ln w="31750">
            <a:solidFill>
              <a:srgbClr val="FF9C61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2DFF40C-8FB3-B50C-5657-2601477D7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513" y="4128110"/>
            <a:ext cx="1269978" cy="849681"/>
          </a:xfrm>
          <a:prstGeom prst="rect">
            <a:avLst/>
          </a:prstGeom>
          <a:ln w="34925">
            <a:solidFill>
              <a:srgbClr val="FF9C6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80764A-E039-1251-49A3-41258B1DB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8879" y="4124684"/>
            <a:ext cx="1269978" cy="853107"/>
          </a:xfrm>
          <a:prstGeom prst="rect">
            <a:avLst/>
          </a:prstGeom>
          <a:ln w="34925">
            <a:solidFill>
              <a:srgbClr val="9E1E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7AF2AB-1BD3-017D-3864-A3905620DC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4674" y="3734262"/>
            <a:ext cx="1170381" cy="1243529"/>
          </a:xfrm>
          <a:prstGeom prst="rect">
            <a:avLst/>
          </a:prstGeom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C16FC18-E39E-9B0B-EF8B-F60660380AC0}"/>
              </a:ext>
            </a:extLst>
          </p:cNvPr>
          <p:cNvSpPr/>
          <p:nvPr/>
        </p:nvSpPr>
        <p:spPr>
          <a:xfrm>
            <a:off x="6618358" y="1598243"/>
            <a:ext cx="1746743" cy="2373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0" grpId="0"/>
      <p:bldP spid="10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1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en" dirty="0"/>
              <a:t>What lake or catchment characteristics determine the strength of ecological memory for air temperatures and nutrient inputs?</a:t>
            </a: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en" dirty="0"/>
              <a:t>What is the relative importance of climate and land use in shaping water quality? How does the relative importance vary across space and time?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56951D-AF58-16BD-C1C7-C6329B08F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E2E649-462B-05A7-5E24-305FCD84B12A}"/>
              </a:ext>
            </a:extLst>
          </p:cNvPr>
          <p:cNvSpPr/>
          <p:nvPr/>
        </p:nvSpPr>
        <p:spPr>
          <a:xfrm>
            <a:off x="5013960" y="0"/>
            <a:ext cx="413004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2C6ED-24D8-3989-FB09-B0323CEF547C}"/>
              </a:ext>
            </a:extLst>
          </p:cNvPr>
          <p:cNvSpPr/>
          <p:nvPr/>
        </p:nvSpPr>
        <p:spPr>
          <a:xfrm>
            <a:off x="5216578" y="174117"/>
            <a:ext cx="3724805" cy="2397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266" y="339153"/>
            <a:ext cx="3289423" cy="21538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1893F0-2D08-A4DB-3907-C71C5F1D8A80}"/>
              </a:ext>
            </a:extLst>
          </p:cNvPr>
          <p:cNvSpPr/>
          <p:nvPr/>
        </p:nvSpPr>
        <p:spPr>
          <a:xfrm>
            <a:off x="5216576" y="2745867"/>
            <a:ext cx="3724805" cy="2223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67944" y="0"/>
            <a:ext cx="494601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" dirty="0"/>
              <a:t>Ecological memory shapes water quality dynamics, both within and across years</a:t>
            </a:r>
            <a:endParaRPr dirty="0"/>
          </a:p>
          <a:p>
            <a:pPr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" dirty="0"/>
              <a:t>Spring air temperature is a key determinant of summer (August) bottom-water dissolved oxygen</a:t>
            </a:r>
            <a:endParaRPr dirty="0"/>
          </a:p>
          <a:p>
            <a:pPr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" dirty="0"/>
              <a:t>Effects of nutrient loading are difficult to identify within and across lakes, potentially due to legacy effects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A3BB7-87A9-2980-110A-FFB3D9585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0" y="2847535"/>
            <a:ext cx="3968645" cy="221484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535C4-7157-F07E-4DA1-3193C0D3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F4194F-94D0-3ADA-19D1-28986C30D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729" y="2815509"/>
            <a:ext cx="3553259" cy="2138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Wisconsin DNR to hold Lake Superior management virtual meeting June 23">
            <a:extLst>
              <a:ext uri="{FF2B5EF4-FFF2-40B4-BE49-F238E27FC236}">
                <a16:creationId xmlns:a16="http://schemas.microsoft.com/office/drawing/2014/main" id="{AB0B57C6-97EF-E8A2-7C45-B65ADBA87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4122" y="288750"/>
            <a:ext cx="1840142" cy="128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New Hampshire Department of Environmental Services | New Hampshire Coastal  Adaptation Workgroup">
            <a:extLst>
              <a:ext uri="{FF2B5EF4-FFF2-40B4-BE49-F238E27FC236}">
                <a16:creationId xmlns:a16="http://schemas.microsoft.com/office/drawing/2014/main" id="{B27417B0-5305-E7CD-2C33-FB2991403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7862" y="3695674"/>
            <a:ext cx="2542032" cy="131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Communications phone call for Lake Stewards of Maine - Volunteer Lake  Monitoring Program">
            <a:extLst>
              <a:ext uri="{FF2B5EF4-FFF2-40B4-BE49-F238E27FC236}">
                <a16:creationId xmlns:a16="http://schemas.microsoft.com/office/drawing/2014/main" id="{3A80A95D-0945-A0DD-D1B6-EF173204A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6574" y="1949986"/>
            <a:ext cx="1681555" cy="165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Members of the Carey Lab posing to celebrate our summer undergraduates' last day in the lab!">
            <a:extLst>
              <a:ext uri="{FF2B5EF4-FFF2-40B4-BE49-F238E27FC236}">
                <a16:creationId xmlns:a16="http://schemas.microsoft.com/office/drawing/2014/main" id="{C8AE2833-B380-7639-2197-E3987D99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0453" y="351841"/>
            <a:ext cx="3005507" cy="212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C572FCB-15EA-8F12-85DE-F4FD2CB2E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79" t="-4445" b="-3332"/>
          <a:stretch/>
        </p:blipFill>
        <p:spPr bwMode="auto">
          <a:xfrm>
            <a:off x="6462218" y="2555042"/>
            <a:ext cx="2265208" cy="25884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9C42B3-82E3-51C0-C434-D3C35C87B946}"/>
              </a:ext>
            </a:extLst>
          </p:cNvPr>
          <p:cNvSpPr txBox="1"/>
          <p:nvPr/>
        </p:nvSpPr>
        <p:spPr>
          <a:xfrm>
            <a:off x="2459605" y="209297"/>
            <a:ext cx="30055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Many thanks to collaborators, data contributors, and funding sources for enabling this work!</a:t>
            </a:r>
          </a:p>
        </p:txBody>
      </p:sp>
      <p:pic>
        <p:nvPicPr>
          <p:cNvPr id="41" name="Picture 4" descr="National Science Foundation - Wikipedia">
            <a:extLst>
              <a:ext uri="{FF2B5EF4-FFF2-40B4-BE49-F238E27FC236}">
                <a16:creationId xmlns:a16="http://schemas.microsoft.com/office/drawing/2014/main" id="{A0BF3997-717D-97A8-5AFE-037485156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132" y="1964562"/>
            <a:ext cx="1514519" cy="152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Poster Printing | it.ictas | Virginia Tech">
            <a:extLst>
              <a:ext uri="{FF2B5EF4-FFF2-40B4-BE49-F238E27FC236}">
                <a16:creationId xmlns:a16="http://schemas.microsoft.com/office/drawing/2014/main" id="{0C4C393E-9328-F091-401F-ACDAE301D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523" y="1754681"/>
            <a:ext cx="3644280" cy="19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Virginia Tech College of Science - YouTube">
            <a:extLst>
              <a:ext uri="{FF2B5EF4-FFF2-40B4-BE49-F238E27FC236}">
                <a16:creationId xmlns:a16="http://schemas.microsoft.com/office/drawing/2014/main" id="{02D99507-ECC3-00FF-B7D6-8631E4CE1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6" b="29077"/>
          <a:stretch/>
        </p:blipFill>
        <p:spPr bwMode="auto">
          <a:xfrm>
            <a:off x="3242952" y="3591111"/>
            <a:ext cx="2834546" cy="128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DF3A4437-1053-00EB-8F10-03E5BB828C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78D1F4-D7F2-3506-E882-DA5D98B9BA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5266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38E798-EC2B-D321-4BBC-1054802D2D1A}"/>
              </a:ext>
            </a:extLst>
          </p:cNvPr>
          <p:cNvSpPr/>
          <p:nvPr/>
        </p:nvSpPr>
        <p:spPr>
          <a:xfrm>
            <a:off x="0" y="4450622"/>
            <a:ext cx="9175266" cy="692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8BBC9-E3B0-4ABF-0BC1-8A507B34C622}"/>
              </a:ext>
            </a:extLst>
          </p:cNvPr>
          <p:cNvSpPr txBox="1"/>
          <p:nvPr/>
        </p:nvSpPr>
        <p:spPr>
          <a:xfrm>
            <a:off x="1751444" y="4670103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aslewis@vt.edu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3724C-C1CB-FF2F-7B09-05ED08F42309}"/>
              </a:ext>
            </a:extLst>
          </p:cNvPr>
          <p:cNvSpPr txBox="1"/>
          <p:nvPr/>
        </p:nvSpPr>
        <p:spPr>
          <a:xfrm>
            <a:off x="4295608" y="4670103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lewis_lakes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8442E-FBE3-F741-2F56-6404167D0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2247" y="4500910"/>
            <a:ext cx="531680" cy="5316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C7E8ED-589C-940A-54E2-EF8FAB67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06" y="4542550"/>
            <a:ext cx="531680" cy="53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2CDFAE-5CAD-9F1C-155A-A5CD33D7F4C3}"/>
              </a:ext>
            </a:extLst>
          </p:cNvPr>
          <p:cNvSpPr txBox="1"/>
          <p:nvPr/>
        </p:nvSpPr>
        <p:spPr>
          <a:xfrm>
            <a:off x="6669854" y="4670103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5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z="1400" dirty="0"/>
              <a:t>@</a:t>
            </a:r>
            <a:r>
              <a:rPr lang="en-US" sz="1400" dirty="0" err="1"/>
              <a:t>aslewis.bsky.social</a:t>
            </a:r>
            <a:endParaRPr lang="en-US" sz="1400" dirty="0"/>
          </a:p>
        </p:txBody>
      </p:sp>
      <p:pic>
        <p:nvPicPr>
          <p:cNvPr id="1028" name="Picture 4" descr="Bluesky - Apps on Google Play">
            <a:extLst>
              <a:ext uri="{FF2B5EF4-FFF2-40B4-BE49-F238E27FC236}">
                <a16:creationId xmlns:a16="http://schemas.microsoft.com/office/drawing/2014/main" id="{3E3B30D6-A5A7-5B1A-B718-889944E4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043" y="4542549"/>
            <a:ext cx="531681" cy="53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839806-05D2-6257-CBA0-EE77C2A6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0EB1-D783-4840-926F-869C89BB5207}" type="slidenum">
              <a:rPr lang="en-US" smtClean="0"/>
              <a:t>14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3492A8-94A8-2E72-9C76-A5D2CF4B0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023" y="165620"/>
            <a:ext cx="7315953" cy="4144001"/>
          </a:xfrm>
          <a:prstGeom prst="rect">
            <a:avLst/>
          </a:prstGeom>
          <a:solidFill>
            <a:schemeClr val="lt1"/>
          </a:solidFill>
        </p:spPr>
      </p:pic>
    </p:spTree>
    <p:extLst>
      <p:ext uri="{BB962C8B-B14F-4D97-AF65-F5344CB8AC3E}">
        <p14:creationId xmlns:p14="http://schemas.microsoft.com/office/powerpoint/2010/main" val="422828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850" y="1428012"/>
            <a:ext cx="3661527" cy="3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4652800" y="1191825"/>
            <a:ext cx="618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Trends (across-lake)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059175" y="1514625"/>
            <a:ext cx="1421100" cy="34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78075" y="78100"/>
            <a:ext cx="618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Climate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4ED37368-AAB1-2671-8685-7518761E77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497" y="413862"/>
            <a:ext cx="8212149" cy="9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/>
              <a:t>Spring, but not summer, air temperatures are correlated with late-summer bottom-water temperature and dissolved oxygen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BF211-8E0D-8A75-BBDE-F8B56A3715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2496" y="1736205"/>
            <a:ext cx="4509328" cy="29522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754783-5617-8A7B-CD17-F0A4E4D12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6980786" y="4690208"/>
            <a:ext cx="1934614" cy="33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Lewis et al. in press </a:t>
            </a:r>
            <a:r>
              <a:rPr lang="en" sz="1200" i="1" dirty="0">
                <a:solidFill>
                  <a:schemeClr val="dk2"/>
                </a:solidFill>
              </a:rPr>
              <a:t>GCB</a:t>
            </a:r>
            <a:endParaRPr sz="1200" i="1" dirty="0">
              <a:solidFill>
                <a:schemeClr val="dk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8D54AE-F64F-B776-4C33-BC55CFC5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586975"/>
            <a:ext cx="5575300" cy="3111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4CBF-FE65-8233-8E16-B29179F32D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7" name="Google Shape;60;p14">
            <a:extLst>
              <a:ext uri="{FF2B5EF4-FFF2-40B4-BE49-F238E27FC236}">
                <a16:creationId xmlns:a16="http://schemas.microsoft.com/office/drawing/2014/main" id="{E530562F-2425-D59E-EB59-61AE77D3D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en" sz="2400" dirty="0"/>
              <a:t>Ecological memory of climate and land use may shape water quality over multiple timescales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07260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8D54AE-F64F-B776-4C33-BC55CFC5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586975"/>
            <a:ext cx="5575300" cy="311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2A4BD5-ED74-1489-B008-3E3352888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1586975"/>
            <a:ext cx="5575300" cy="3111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F88FC-495B-0D31-1FD2-E8CF0A279A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10" name="Google Shape;60;p14">
            <a:extLst>
              <a:ext uri="{FF2B5EF4-FFF2-40B4-BE49-F238E27FC236}">
                <a16:creationId xmlns:a16="http://schemas.microsoft.com/office/drawing/2014/main" id="{10DA23DA-E586-17B8-A112-A1ADF5E7D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en" sz="2400" dirty="0"/>
              <a:t>Ecological memory of climate and land use may shape water quality over multiple timescales</a:t>
            </a:r>
            <a:endParaRPr sz="2400" dirty="0"/>
          </a:p>
        </p:txBody>
      </p:sp>
      <p:sp>
        <p:nvSpPr>
          <p:cNvPr id="2" name="Google Shape;62;p14">
            <a:extLst>
              <a:ext uri="{FF2B5EF4-FFF2-40B4-BE49-F238E27FC236}">
                <a16:creationId xmlns:a16="http://schemas.microsoft.com/office/drawing/2014/main" id="{9838E930-BF6E-BFA9-0987-93D93A61D928}"/>
              </a:ext>
            </a:extLst>
          </p:cNvPr>
          <p:cNvSpPr txBox="1"/>
          <p:nvPr/>
        </p:nvSpPr>
        <p:spPr>
          <a:xfrm>
            <a:off x="6980786" y="4690208"/>
            <a:ext cx="1934614" cy="33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Lewis et al. in press </a:t>
            </a:r>
            <a:r>
              <a:rPr lang="en" sz="1200" i="1" dirty="0">
                <a:solidFill>
                  <a:schemeClr val="dk2"/>
                </a:solidFill>
              </a:rPr>
              <a:t>GCB</a:t>
            </a:r>
            <a:endParaRPr sz="1200" i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4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8D54AE-F64F-B776-4C33-BC55CFC5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586975"/>
            <a:ext cx="5575300" cy="311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2A4BD5-ED74-1489-B008-3E3352888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1586975"/>
            <a:ext cx="5575300" cy="311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37B332-B39A-0EE2-45E8-86B5F7FF8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" y="1586975"/>
            <a:ext cx="5575300" cy="3111500"/>
          </a:xfrm>
          <a:prstGeom prst="rect">
            <a:avLst/>
          </a:prstGeom>
        </p:spPr>
      </p:pic>
      <p:sp>
        <p:nvSpPr>
          <p:cNvPr id="6" name="Google Shape;60;p14">
            <a:extLst>
              <a:ext uri="{FF2B5EF4-FFF2-40B4-BE49-F238E27FC236}">
                <a16:creationId xmlns:a16="http://schemas.microsoft.com/office/drawing/2014/main" id="{9A7B6CEF-D0A3-A680-3B06-C67551A247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en" sz="2400" dirty="0"/>
              <a:t>Ecological memory of climate and land use may shape water quality over multiple timescales</a:t>
            </a:r>
            <a:endParaRPr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EF165-DCC1-A500-35AE-45711AA7D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2" name="Google Shape;62;p14">
            <a:extLst>
              <a:ext uri="{FF2B5EF4-FFF2-40B4-BE49-F238E27FC236}">
                <a16:creationId xmlns:a16="http://schemas.microsoft.com/office/drawing/2014/main" id="{03CAB4C0-9907-1DFC-E9C8-F87A4D6180E2}"/>
              </a:ext>
            </a:extLst>
          </p:cNvPr>
          <p:cNvSpPr txBox="1"/>
          <p:nvPr/>
        </p:nvSpPr>
        <p:spPr>
          <a:xfrm>
            <a:off x="6980786" y="4690208"/>
            <a:ext cx="1934614" cy="33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Lewis et al. in press </a:t>
            </a:r>
            <a:r>
              <a:rPr lang="en" sz="1200" i="1" dirty="0">
                <a:solidFill>
                  <a:schemeClr val="dk2"/>
                </a:solidFill>
              </a:rPr>
              <a:t>GCB</a:t>
            </a:r>
            <a:endParaRPr sz="1200" i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9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25" y="1245726"/>
            <a:ext cx="5085398" cy="27121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49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dirty="0"/>
              <a:t>We synthesized data from &gt;650 lakes to characterize memory effects of both climate and land use</a:t>
            </a:r>
            <a:endParaRPr sz="2220" dirty="0"/>
          </a:p>
        </p:txBody>
      </p:sp>
      <p:sp>
        <p:nvSpPr>
          <p:cNvPr id="69" name="Google Shape;69;p15"/>
          <p:cNvSpPr txBox="1"/>
          <p:nvPr/>
        </p:nvSpPr>
        <p:spPr>
          <a:xfrm>
            <a:off x="0" y="1198875"/>
            <a:ext cx="369900" cy="3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69950" y="4037350"/>
            <a:ext cx="45228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Climate: broad geographic distribution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2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Temperate stratified lakes in 18 countries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2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Median of 30 years of data at each lake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799101" y="1183177"/>
            <a:ext cx="3665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 use: in-depth analysis of Wisconsin lakes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2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Modeled phosphorus inputs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074" y="2257177"/>
            <a:ext cx="2640152" cy="26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3925025" y="3791625"/>
            <a:ext cx="1586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</a:rPr>
              <a:t>Lewis et al. in press </a:t>
            </a:r>
            <a:r>
              <a:rPr lang="en" sz="900" i="1" dirty="0">
                <a:solidFill>
                  <a:schemeClr val="dk2"/>
                </a:solidFill>
              </a:rPr>
              <a:t>GCB</a:t>
            </a:r>
            <a:endParaRPr sz="900" i="1" dirty="0">
              <a:solidFill>
                <a:schemeClr val="dk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2C57E-419B-22DE-C6F8-0C99637A9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56497" y="413862"/>
            <a:ext cx="8212149" cy="9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 dirty="0"/>
              <a:t>Summer surface-water temperature is correlated with summer air temperature</a:t>
            </a:r>
            <a:endParaRPr sz="1800" dirty="0"/>
          </a:p>
        </p:txBody>
      </p:sp>
      <p:sp>
        <p:nvSpPr>
          <p:cNvPr id="85" name="Google Shape;85;p16"/>
          <p:cNvSpPr txBox="1"/>
          <p:nvPr/>
        </p:nvSpPr>
        <p:spPr>
          <a:xfrm>
            <a:off x="78075" y="78100"/>
            <a:ext cx="618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Climate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EBBA6-5A92-4345-EFE6-7E701CE9C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88" y="1338166"/>
            <a:ext cx="4518330" cy="2958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E507D-4941-902B-8F93-2F160D3926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6290" y="1338166"/>
            <a:ext cx="4509328" cy="295221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74AE48F-F4DA-53B7-4A90-29FC6FADF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44FD4-0F0A-4B58-A49E-E043F926C2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94329" y="1332462"/>
            <a:ext cx="3679029" cy="3679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35230F-AD5E-720B-0B93-E36F59ADECDE}"/>
              </a:ext>
            </a:extLst>
          </p:cNvPr>
          <p:cNvSpPr/>
          <p:nvPr/>
        </p:nvSpPr>
        <p:spPr>
          <a:xfrm>
            <a:off x="4994329" y="3170885"/>
            <a:ext cx="3083470" cy="1869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9;p16">
            <a:extLst>
              <a:ext uri="{FF2B5EF4-FFF2-40B4-BE49-F238E27FC236}">
                <a16:creationId xmlns:a16="http://schemas.microsoft.com/office/drawing/2014/main" id="{7142087A-6019-C55F-AC01-18A7CC1EF085}"/>
              </a:ext>
            </a:extLst>
          </p:cNvPr>
          <p:cNvSpPr txBox="1">
            <a:spLocks/>
          </p:cNvSpPr>
          <p:nvPr/>
        </p:nvSpPr>
        <p:spPr>
          <a:xfrm>
            <a:off x="356497" y="749624"/>
            <a:ext cx="8650798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800" dirty="0"/>
              <a:t>Conversely, summer </a:t>
            </a:r>
            <a:r>
              <a:rPr lang="en-US" sz="1800" b="1" dirty="0"/>
              <a:t>bottom-water</a:t>
            </a:r>
            <a:r>
              <a:rPr lang="en-US" sz="1800" dirty="0"/>
              <a:t> temperature is correlated with </a:t>
            </a:r>
            <a:r>
              <a:rPr lang="en-US" sz="1800" b="1" dirty="0"/>
              <a:t>spring</a:t>
            </a:r>
            <a:r>
              <a:rPr lang="en-US" sz="1800" dirty="0"/>
              <a:t> air temperature</a:t>
            </a:r>
          </a:p>
        </p:txBody>
      </p:sp>
    </p:spTree>
    <p:extLst>
      <p:ext uri="{BB962C8B-B14F-4D97-AF65-F5344CB8AC3E}">
        <p14:creationId xmlns:p14="http://schemas.microsoft.com/office/powerpoint/2010/main" val="10422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78075" y="78100"/>
            <a:ext cx="618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Climate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1E653C31-43A4-3CF9-D3AC-7B5E4E8725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497" y="413862"/>
            <a:ext cx="8212149" cy="9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dirty="0"/>
              <a:t>Ecological memory of spring air temperatures controls summer bottom-water oxygen dynamics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BA72B-F0D0-FB1C-FFA0-0D048E55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6290" y="1338166"/>
            <a:ext cx="4509328" cy="295221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BF6B8E-C1EE-2CE5-6895-49752B7B6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6CE64-669A-6982-6E38-A45070159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040" y="1338166"/>
            <a:ext cx="3643670" cy="3643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Nutrient inputs could be directly correlated with in-lake concentrations, or may exhibit legacy effects</a:t>
            </a:r>
            <a:endParaRPr sz="222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5" y="2061150"/>
            <a:ext cx="5294602" cy="295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78075" y="78100"/>
            <a:ext cx="618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Land use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169000" y="1874275"/>
            <a:ext cx="2181600" cy="164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983CF-85C2-BEE6-B513-E0945E9E3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F1E506-F0A3-0C7A-8AF3-9F0937F59E96}"/>
              </a:ext>
            </a:extLst>
          </p:cNvPr>
          <p:cNvSpPr txBox="1"/>
          <p:nvPr/>
        </p:nvSpPr>
        <p:spPr>
          <a:xfrm>
            <a:off x="1967289" y="2633488"/>
            <a:ext cx="126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Modeled streamflow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018FB-2D52-1D2C-C5F5-CE0B8F236A99}"/>
              </a:ext>
            </a:extLst>
          </p:cNvPr>
          <p:cNvSpPr txBox="1"/>
          <p:nvPr/>
        </p:nvSpPr>
        <p:spPr>
          <a:xfrm>
            <a:off x="280800" y="2219344"/>
            <a:ext cx="104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 driver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C5071-B54E-CCF0-C1E3-CB88D74C96F1}"/>
              </a:ext>
            </a:extLst>
          </p:cNvPr>
          <p:cNvSpPr txBox="1"/>
          <p:nvPr/>
        </p:nvSpPr>
        <p:spPr>
          <a:xfrm>
            <a:off x="3207545" y="3979079"/>
            <a:ext cx="1033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 input timeseries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245F23-9319-77D6-8D45-C733F8F9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0" y="3309241"/>
            <a:ext cx="816334" cy="8163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6987D6-5443-001A-B1E6-ECC2C2943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0" y="1425065"/>
            <a:ext cx="800237" cy="8002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10A790-1F5D-FFB8-64D7-FF176C4F9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289" y="1873966"/>
            <a:ext cx="877739" cy="87773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15E61E-9650-AF78-C966-8CBF6D9304BF}"/>
              </a:ext>
            </a:extLst>
          </p:cNvPr>
          <p:cNvCxnSpPr>
            <a:cxnSpLocks/>
          </p:cNvCxnSpPr>
          <p:nvPr/>
        </p:nvCxnSpPr>
        <p:spPr>
          <a:xfrm>
            <a:off x="2292669" y="3156708"/>
            <a:ext cx="190355" cy="653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AF75A1-F309-7AFC-A36F-BEA440C0A51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217815" y="2003782"/>
            <a:ext cx="749474" cy="3090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602A7B-A6E2-0B2A-483A-169EAF71C64B}"/>
              </a:ext>
            </a:extLst>
          </p:cNvPr>
          <p:cNvCxnSpPr>
            <a:cxnSpLocks/>
          </p:cNvCxnSpPr>
          <p:nvPr/>
        </p:nvCxnSpPr>
        <p:spPr>
          <a:xfrm>
            <a:off x="1094142" y="3836784"/>
            <a:ext cx="2087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617403-AD4F-3FBB-D91C-DC6A2B9D9429}"/>
              </a:ext>
            </a:extLst>
          </p:cNvPr>
          <p:cNvSpPr txBox="1"/>
          <p:nvPr/>
        </p:nvSpPr>
        <p:spPr>
          <a:xfrm>
            <a:off x="1363578" y="1540528"/>
            <a:ext cx="126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Streamflow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51BBCE-D905-9808-180D-C88BA8F9369F}"/>
              </a:ext>
            </a:extLst>
          </p:cNvPr>
          <p:cNvSpPr txBox="1"/>
          <p:nvPr/>
        </p:nvSpPr>
        <p:spPr>
          <a:xfrm>
            <a:off x="2141583" y="3878455"/>
            <a:ext cx="113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Phosphorus model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264D3CC-6905-97B9-F185-E1BF449E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373" y="3201764"/>
            <a:ext cx="877739" cy="877739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3280FC6B-85CD-76B8-8BC2-C858D8267B33}"/>
              </a:ext>
            </a:extLst>
          </p:cNvPr>
          <p:cNvSpPr/>
          <p:nvPr/>
        </p:nvSpPr>
        <p:spPr>
          <a:xfrm>
            <a:off x="3414716" y="3405689"/>
            <a:ext cx="438912" cy="440236"/>
          </a:xfrm>
          <a:prstGeom prst="ellipse">
            <a:avLst/>
          </a:prstGeom>
          <a:solidFill>
            <a:schemeClr val="bg1">
              <a:alpha val="92331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9C5F0E-C6FC-D8CB-A31E-E8D1B3475171}"/>
              </a:ext>
            </a:extLst>
          </p:cNvPr>
          <p:cNvSpPr txBox="1"/>
          <p:nvPr/>
        </p:nvSpPr>
        <p:spPr>
          <a:xfrm>
            <a:off x="3361182" y="3429115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137920-A9CF-BF34-C8CF-29E066A19574}"/>
              </a:ext>
            </a:extLst>
          </p:cNvPr>
          <p:cNvCxnSpPr>
            <a:cxnSpLocks/>
          </p:cNvCxnSpPr>
          <p:nvPr/>
        </p:nvCxnSpPr>
        <p:spPr>
          <a:xfrm>
            <a:off x="1244233" y="2264990"/>
            <a:ext cx="1131279" cy="1545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dirty="0"/>
              <a:t>TP inputs were modeled for each lake using climate and land use data</a:t>
            </a:r>
            <a:endParaRPr sz="2220" dirty="0"/>
          </a:p>
        </p:txBody>
      </p:sp>
      <p:sp>
        <p:nvSpPr>
          <p:cNvPr id="126" name="Google Shape;126;p21"/>
          <p:cNvSpPr txBox="1"/>
          <p:nvPr/>
        </p:nvSpPr>
        <p:spPr>
          <a:xfrm>
            <a:off x="78075" y="78100"/>
            <a:ext cx="618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Land use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2052" name="Picture 4" descr="Das bin ich!">
            <a:extLst>
              <a:ext uri="{FF2B5EF4-FFF2-40B4-BE49-F238E27FC236}">
                <a16:creationId xmlns:a16="http://schemas.microsoft.com/office/drawing/2014/main" id="{7CCA09BC-74BF-2DB9-8A03-D23571276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28"/>
          <a:stretch/>
        </p:blipFill>
        <p:spPr bwMode="auto">
          <a:xfrm>
            <a:off x="4974738" y="1537229"/>
            <a:ext cx="1663018" cy="188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30470-AF52-F2AB-D373-C2A3715BBAEC}"/>
              </a:ext>
            </a:extLst>
          </p:cNvPr>
          <p:cNvSpPr txBox="1"/>
          <p:nvPr/>
        </p:nvSpPr>
        <p:spPr>
          <a:xfrm>
            <a:off x="7171858" y="3398337"/>
            <a:ext cx="19367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Wei </a:t>
            </a:r>
            <a:r>
              <a:rPr lang="en-US" dirty="0" err="1"/>
              <a:t>Zhi</a:t>
            </a:r>
            <a:endParaRPr lang="en-US" dirty="0"/>
          </a:p>
          <a:p>
            <a:r>
              <a:rPr lang="en-US" dirty="0"/>
              <a:t>University of Waterloo</a:t>
            </a:r>
          </a:p>
          <a:p>
            <a:r>
              <a:rPr lang="en-US" dirty="0"/>
              <a:t>Now: </a:t>
            </a:r>
            <a:r>
              <a:rPr lang="en-US" dirty="0" err="1"/>
              <a:t>Hohai</a:t>
            </a:r>
            <a:r>
              <a:rPr lang="en-US" dirty="0"/>
              <a:t> University</a:t>
            </a:r>
          </a:p>
        </p:txBody>
      </p:sp>
      <p:pic>
        <p:nvPicPr>
          <p:cNvPr id="2054" name="Picture 6" descr="View WeiZhiWater's full-sized avatar">
            <a:extLst>
              <a:ext uri="{FF2B5EF4-FFF2-40B4-BE49-F238E27FC236}">
                <a16:creationId xmlns:a16="http://schemas.microsoft.com/office/drawing/2014/main" id="{134EDB86-6F9B-76D5-E998-5D8949619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r="11891"/>
          <a:stretch/>
        </p:blipFill>
        <p:spPr bwMode="auto">
          <a:xfrm>
            <a:off x="7226497" y="1538447"/>
            <a:ext cx="1489510" cy="18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1FF63E-EFBC-6197-483A-1B9B7F8D09C9}"/>
              </a:ext>
            </a:extLst>
          </p:cNvPr>
          <p:cNvSpPr txBox="1"/>
          <p:nvPr/>
        </p:nvSpPr>
        <p:spPr>
          <a:xfrm>
            <a:off x="4871352" y="3437655"/>
            <a:ext cx="19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Juliane Mai</a:t>
            </a:r>
          </a:p>
          <a:p>
            <a:r>
              <a:rPr lang="en-US" dirty="0"/>
              <a:t>University of Waterloo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289D3-D150-CFB0-136B-2DD6E03B7E1E}"/>
              </a:ext>
            </a:extLst>
          </p:cNvPr>
          <p:cNvSpPr txBox="1"/>
          <p:nvPr/>
        </p:nvSpPr>
        <p:spPr>
          <a:xfrm>
            <a:off x="280800" y="4195333"/>
            <a:ext cx="1500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Phosphorus timeseries data (land use, wastewater)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C8189D02-3643-DBE2-93C6-B77903DB9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5" grpId="0"/>
      <p:bldP spid="26" grpId="0"/>
      <p:bldP spid="49" grpId="0" animBg="1"/>
      <p:bldP spid="48" grpId="0"/>
      <p:bldP spid="2" grpId="0"/>
      <p:bldP spid="3" grpId="0"/>
      <p:bldP spid="10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5973</TotalTime>
  <Words>688</Words>
  <Application>Microsoft Macintosh PowerPoint</Application>
  <PresentationFormat>On-screen Show (16:9)</PresentationFormat>
  <Paragraphs>100</Paragraphs>
  <Slides>15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Wingdings</vt:lpstr>
      <vt:lpstr>Simple Light</vt:lpstr>
      <vt:lpstr>Ecological memory of climate and land use change shapes water quality across &gt;650 widespread lakes</vt:lpstr>
      <vt:lpstr>Ecological memory of climate and land use may shape water quality over multiple timescales</vt:lpstr>
      <vt:lpstr>Ecological memory of climate and land use may shape water quality over multiple timescales</vt:lpstr>
      <vt:lpstr>Ecological memory of climate and land use may shape water quality over multiple timescales</vt:lpstr>
      <vt:lpstr>We synthesized data from &gt;650 lakes to characterize memory effects of both climate and land use</vt:lpstr>
      <vt:lpstr>Summer surface-water temperature is correlated with summer air temperature</vt:lpstr>
      <vt:lpstr>Ecological memory of spring air temperatures controls summer bottom-water oxygen dynamics</vt:lpstr>
      <vt:lpstr>Nutrient inputs could be directly correlated with in-lake concentrations, or may exhibit legacy effects</vt:lpstr>
      <vt:lpstr>TP inputs were modeled for each lake using climate and land use data</vt:lpstr>
      <vt:lpstr>Preliminary results suggest legacy effects of nutrient loading in some Wisconsin lakes</vt:lpstr>
      <vt:lpstr>Next steps</vt:lpstr>
      <vt:lpstr>PowerPoint Presentation</vt:lpstr>
      <vt:lpstr>PowerPoint Presentation</vt:lpstr>
      <vt:lpstr>PowerPoint Presentation</vt:lpstr>
      <vt:lpstr>Spring, but not summer, air temperatures are correlated with late-summer bottom-water temperature and dissolved oxygen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Ecological memory of climate and land use change shapes water quality across &gt;650 widespread lakes</dc:title>
  <cp:lastModifiedBy>Abby Lewis</cp:lastModifiedBy>
  <cp:revision>43</cp:revision>
  <dcterms:modified xsi:type="dcterms:W3CDTF">2023-11-29T21:58:03Z</dcterms:modified>
</cp:coreProperties>
</file>